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omments/comment1.xml" ContentType="application/vnd.openxmlformats-officedocument.presentationml.comment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6" r:id="rId6"/>
    <p:sldId id="260" r:id="rId7"/>
    <p:sldId id="261" r:id="rId8"/>
    <p:sldId id="262" r:id="rId9"/>
    <p:sldId id="263" r:id="rId10"/>
    <p:sldId id="264" r:id="rId11"/>
    <p:sldId id="265"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pasmi Barik" initials="TB" lastIdx="1" clrIdx="0">
    <p:extLst>
      <p:ext uri="{19B8F6BF-5375-455C-9EA6-DF929625EA0E}">
        <p15:presenceInfo xmlns:p15="http://schemas.microsoft.com/office/powerpoint/2012/main" userId="491fb0a9cc316f3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pasmi Barik" userId="491fb0a9cc316f32" providerId="LiveId" clId="{69161723-5827-47CC-BCE1-FC4D50D534C9}"/>
    <pc:docChg chg="undo custSel addSld delSld modSld">
      <pc:chgData name="Tapasmi Barik" userId="491fb0a9cc316f32" providerId="LiveId" clId="{69161723-5827-47CC-BCE1-FC4D50D534C9}" dt="2020-03-12T12:28:38.305" v="108" actId="20577"/>
      <pc:docMkLst>
        <pc:docMk/>
      </pc:docMkLst>
      <pc:sldChg chg="modSp">
        <pc:chgData name="Tapasmi Barik" userId="491fb0a9cc316f32" providerId="LiveId" clId="{69161723-5827-47CC-BCE1-FC4D50D534C9}" dt="2020-03-12T12:25:16.023" v="68" actId="255"/>
        <pc:sldMkLst>
          <pc:docMk/>
          <pc:sldMk cId="2617172022" sldId="256"/>
        </pc:sldMkLst>
        <pc:spChg chg="mod">
          <ac:chgData name="Tapasmi Barik" userId="491fb0a9cc316f32" providerId="LiveId" clId="{69161723-5827-47CC-BCE1-FC4D50D534C9}" dt="2020-03-12T12:25:16.023" v="68" actId="255"/>
          <ac:spMkLst>
            <pc:docMk/>
            <pc:sldMk cId="2617172022" sldId="256"/>
            <ac:spMk id="2" creationId="{9BFB8F68-F5E1-4326-A21D-083F0BAEB5BB}"/>
          </ac:spMkLst>
        </pc:spChg>
        <pc:spChg chg="mod">
          <ac:chgData name="Tapasmi Barik" userId="491fb0a9cc316f32" providerId="LiveId" clId="{69161723-5827-47CC-BCE1-FC4D50D534C9}" dt="2020-03-12T12:24:46.538" v="61" actId="14100"/>
          <ac:spMkLst>
            <pc:docMk/>
            <pc:sldMk cId="2617172022" sldId="256"/>
            <ac:spMk id="3" creationId="{AD6C1339-7157-4A41-ABE6-98A4D4FDEB9D}"/>
          </ac:spMkLst>
        </pc:spChg>
      </pc:sldChg>
      <pc:sldChg chg="modSp">
        <pc:chgData name="Tapasmi Barik" userId="491fb0a9cc316f32" providerId="LiveId" clId="{69161723-5827-47CC-BCE1-FC4D50D534C9}" dt="2020-03-12T12:25:38.457" v="70" actId="14100"/>
        <pc:sldMkLst>
          <pc:docMk/>
          <pc:sldMk cId="1991257061" sldId="257"/>
        </pc:sldMkLst>
        <pc:spChg chg="mod">
          <ac:chgData name="Tapasmi Barik" userId="491fb0a9cc316f32" providerId="LiveId" clId="{69161723-5827-47CC-BCE1-FC4D50D534C9}" dt="2020-03-12T12:25:38.457" v="70" actId="14100"/>
          <ac:spMkLst>
            <pc:docMk/>
            <pc:sldMk cId="1991257061" sldId="257"/>
            <ac:spMk id="2" creationId="{4913E0FE-F637-4A9E-BAAB-D75F766A43EE}"/>
          </ac:spMkLst>
        </pc:spChg>
        <pc:spChg chg="mod">
          <ac:chgData name="Tapasmi Barik" userId="491fb0a9cc316f32" providerId="LiveId" clId="{69161723-5827-47CC-BCE1-FC4D50D534C9}" dt="2020-03-12T12:06:53.676" v="0" actId="27636"/>
          <ac:spMkLst>
            <pc:docMk/>
            <pc:sldMk cId="1991257061" sldId="257"/>
            <ac:spMk id="3" creationId="{4F7B8AAE-833C-4FCC-ADA7-31B1B8E72851}"/>
          </ac:spMkLst>
        </pc:spChg>
      </pc:sldChg>
      <pc:sldChg chg="modSp">
        <pc:chgData name="Tapasmi Barik" userId="491fb0a9cc316f32" providerId="LiveId" clId="{69161723-5827-47CC-BCE1-FC4D50D534C9}" dt="2020-03-12T12:06:53.726" v="2" actId="27636"/>
        <pc:sldMkLst>
          <pc:docMk/>
          <pc:sldMk cId="2817904941" sldId="258"/>
        </pc:sldMkLst>
        <pc:spChg chg="mod">
          <ac:chgData name="Tapasmi Barik" userId="491fb0a9cc316f32" providerId="LiveId" clId="{69161723-5827-47CC-BCE1-FC4D50D534C9}" dt="2020-03-12T12:06:53.726" v="2" actId="27636"/>
          <ac:spMkLst>
            <pc:docMk/>
            <pc:sldMk cId="2817904941" sldId="258"/>
            <ac:spMk id="3" creationId="{71D2CCB5-7675-4262-9A91-3572F0428990}"/>
          </ac:spMkLst>
        </pc:spChg>
      </pc:sldChg>
      <pc:sldChg chg="modSp">
        <pc:chgData name="Tapasmi Barik" userId="491fb0a9cc316f32" providerId="LiveId" clId="{69161723-5827-47CC-BCE1-FC4D50D534C9}" dt="2020-03-12T12:16:09.997" v="24" actId="113"/>
        <pc:sldMkLst>
          <pc:docMk/>
          <pc:sldMk cId="1247820666" sldId="259"/>
        </pc:sldMkLst>
        <pc:spChg chg="mod">
          <ac:chgData name="Tapasmi Barik" userId="491fb0a9cc316f32" providerId="LiveId" clId="{69161723-5827-47CC-BCE1-FC4D50D534C9}" dt="2020-03-12T12:08:05.135" v="8" actId="27636"/>
          <ac:spMkLst>
            <pc:docMk/>
            <pc:sldMk cId="1247820666" sldId="259"/>
            <ac:spMk id="2" creationId="{40B7FC14-CB2A-41F6-9BB1-FC17E2CF7D5A}"/>
          </ac:spMkLst>
        </pc:spChg>
        <pc:spChg chg="mod">
          <ac:chgData name="Tapasmi Barik" userId="491fb0a9cc316f32" providerId="LiveId" clId="{69161723-5827-47CC-BCE1-FC4D50D534C9}" dt="2020-03-12T12:16:09.997" v="24" actId="113"/>
          <ac:spMkLst>
            <pc:docMk/>
            <pc:sldMk cId="1247820666" sldId="259"/>
            <ac:spMk id="3" creationId="{9E56AD90-6322-4B7E-B411-2B0A862ABC24}"/>
          </ac:spMkLst>
        </pc:spChg>
      </pc:sldChg>
      <pc:sldChg chg="delSp modSp">
        <pc:chgData name="Tapasmi Barik" userId="491fb0a9cc316f32" providerId="LiveId" clId="{69161723-5827-47CC-BCE1-FC4D50D534C9}" dt="2020-03-12T12:10:07.412" v="20" actId="478"/>
        <pc:sldMkLst>
          <pc:docMk/>
          <pc:sldMk cId="1345661081" sldId="260"/>
        </pc:sldMkLst>
        <pc:spChg chg="del mod">
          <ac:chgData name="Tapasmi Barik" userId="491fb0a9cc316f32" providerId="LiveId" clId="{69161723-5827-47CC-BCE1-FC4D50D534C9}" dt="2020-03-12T12:10:07.412" v="20" actId="478"/>
          <ac:spMkLst>
            <pc:docMk/>
            <pc:sldMk cId="1345661081" sldId="260"/>
            <ac:spMk id="6" creationId="{647E1465-6110-4EA7-8985-8B31D784ACF1}"/>
          </ac:spMkLst>
        </pc:spChg>
        <pc:grpChg chg="mod">
          <ac:chgData name="Tapasmi Barik" userId="491fb0a9cc316f32" providerId="LiveId" clId="{69161723-5827-47CC-BCE1-FC4D50D534C9}" dt="2020-03-12T12:09:25.249" v="14" actId="14100"/>
          <ac:grpSpMkLst>
            <pc:docMk/>
            <pc:sldMk cId="1345661081" sldId="260"/>
            <ac:grpSpMk id="7" creationId="{88993120-AD03-4C4E-BD58-9F2DA6F3ED3B}"/>
          </ac:grpSpMkLst>
        </pc:grpChg>
      </pc:sldChg>
      <pc:sldChg chg="modSp">
        <pc:chgData name="Tapasmi Barik" userId="491fb0a9cc316f32" providerId="LiveId" clId="{69161723-5827-47CC-BCE1-FC4D50D534C9}" dt="2020-03-12T12:26:24.020" v="74" actId="20577"/>
        <pc:sldMkLst>
          <pc:docMk/>
          <pc:sldMk cId="2042839085" sldId="263"/>
        </pc:sldMkLst>
        <pc:spChg chg="mod">
          <ac:chgData name="Tapasmi Barik" userId="491fb0a9cc316f32" providerId="LiveId" clId="{69161723-5827-47CC-BCE1-FC4D50D534C9}" dt="2020-03-12T12:26:24.020" v="74" actId="20577"/>
          <ac:spMkLst>
            <pc:docMk/>
            <pc:sldMk cId="2042839085" sldId="263"/>
            <ac:spMk id="3" creationId="{85D3A3E3-9F40-4A90-8C10-FD06A79333D8}"/>
          </ac:spMkLst>
        </pc:spChg>
      </pc:sldChg>
      <pc:sldChg chg="modSp">
        <pc:chgData name="Tapasmi Barik" userId="491fb0a9cc316f32" providerId="LiveId" clId="{69161723-5827-47CC-BCE1-FC4D50D534C9}" dt="2020-03-12T12:26:19.679" v="73" actId="20577"/>
        <pc:sldMkLst>
          <pc:docMk/>
          <pc:sldMk cId="2616818191" sldId="264"/>
        </pc:sldMkLst>
        <pc:spChg chg="mod">
          <ac:chgData name="Tapasmi Barik" userId="491fb0a9cc316f32" providerId="LiveId" clId="{69161723-5827-47CC-BCE1-FC4D50D534C9}" dt="2020-03-12T12:26:19.679" v="73" actId="20577"/>
          <ac:spMkLst>
            <pc:docMk/>
            <pc:sldMk cId="2616818191" sldId="264"/>
            <ac:spMk id="3" creationId="{E8252E31-A0D4-46C0-94A7-E0DC9D527EF2}"/>
          </ac:spMkLst>
        </pc:spChg>
      </pc:sldChg>
      <pc:sldChg chg="modSp">
        <pc:chgData name="Tapasmi Barik" userId="491fb0a9cc316f32" providerId="LiveId" clId="{69161723-5827-47CC-BCE1-FC4D50D534C9}" dt="2020-03-12T12:26:15.667" v="72" actId="20577"/>
        <pc:sldMkLst>
          <pc:docMk/>
          <pc:sldMk cId="2180088641" sldId="265"/>
        </pc:sldMkLst>
        <pc:spChg chg="mod">
          <ac:chgData name="Tapasmi Barik" userId="491fb0a9cc316f32" providerId="LiveId" clId="{69161723-5827-47CC-BCE1-FC4D50D534C9}" dt="2020-03-12T12:26:15.667" v="72" actId="20577"/>
          <ac:spMkLst>
            <pc:docMk/>
            <pc:sldMk cId="2180088641" sldId="265"/>
            <ac:spMk id="3" creationId="{BAA91EA3-9475-4C83-92B7-E86C5C0A0A88}"/>
          </ac:spMkLst>
        </pc:spChg>
      </pc:sldChg>
      <pc:sldChg chg="modSp add">
        <pc:chgData name="Tapasmi Barik" userId="491fb0a9cc316f32" providerId="LiveId" clId="{69161723-5827-47CC-BCE1-FC4D50D534C9}" dt="2020-03-12T12:09:03.930" v="12"/>
        <pc:sldMkLst>
          <pc:docMk/>
          <pc:sldMk cId="916002358" sldId="266"/>
        </pc:sldMkLst>
        <pc:spChg chg="mod">
          <ac:chgData name="Tapasmi Barik" userId="491fb0a9cc316f32" providerId="LiveId" clId="{69161723-5827-47CC-BCE1-FC4D50D534C9}" dt="2020-03-12T12:09:03.930" v="12"/>
          <ac:spMkLst>
            <pc:docMk/>
            <pc:sldMk cId="916002358" sldId="266"/>
            <ac:spMk id="2" creationId="{2A7972C1-2F76-4DA5-B6CF-00A2F3340134}"/>
          </ac:spMkLst>
        </pc:spChg>
        <pc:spChg chg="mod">
          <ac:chgData name="Tapasmi Barik" userId="491fb0a9cc316f32" providerId="LiveId" clId="{69161723-5827-47CC-BCE1-FC4D50D534C9}" dt="2020-03-12T12:08:46.749" v="11" actId="27636"/>
          <ac:spMkLst>
            <pc:docMk/>
            <pc:sldMk cId="916002358" sldId="266"/>
            <ac:spMk id="3" creationId="{DADB88B7-D84A-4A07-9950-4269DD0211C2}"/>
          </ac:spMkLst>
        </pc:spChg>
      </pc:sldChg>
      <pc:sldChg chg="modSp add">
        <pc:chgData name="Tapasmi Barik" userId="491fb0a9cc316f32" providerId="LiveId" clId="{69161723-5827-47CC-BCE1-FC4D50D534C9}" dt="2020-03-12T12:28:38.305" v="108" actId="20577"/>
        <pc:sldMkLst>
          <pc:docMk/>
          <pc:sldMk cId="864288974" sldId="267"/>
        </pc:sldMkLst>
        <pc:spChg chg="mod">
          <ac:chgData name="Tapasmi Barik" userId="491fb0a9cc316f32" providerId="LiveId" clId="{69161723-5827-47CC-BCE1-FC4D50D534C9}" dt="2020-03-12T12:28:38.305" v="108" actId="20577"/>
          <ac:spMkLst>
            <pc:docMk/>
            <pc:sldMk cId="864288974" sldId="267"/>
            <ac:spMk id="3" creationId="{A8B3A8E5-D7A7-4273-A599-E95FAADE18CF}"/>
          </ac:spMkLst>
        </pc:spChg>
      </pc:sldChg>
      <pc:sldChg chg="add del">
        <pc:chgData name="Tapasmi Barik" userId="491fb0a9cc316f32" providerId="LiveId" clId="{69161723-5827-47CC-BCE1-FC4D50D534C9}" dt="2020-03-12T12:15:05.737" v="22" actId="2696"/>
        <pc:sldMkLst>
          <pc:docMk/>
          <pc:sldMk cId="3115814680" sldId="267"/>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0-03-12T17:01:47.241" idx="1">
    <p:pos x="1035" y="1661"/>
    <p:text/>
    <p:extLst>
      <p:ext uri="{C676402C-5697-4E1C-873F-D02D1690AC5C}">
        <p15:threadingInfo xmlns:p15="http://schemas.microsoft.com/office/powerpoint/2012/main" timeZoneBias="-33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696632F-45FA-45C0-A994-9AAD22865CC0}" type="datetimeFigureOut">
              <a:rPr lang="en-IN" smtClean="0"/>
              <a:t>12-03-2020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1101546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96632F-45FA-45C0-A994-9AAD22865CC0}" type="datetimeFigureOut">
              <a:rPr lang="en-IN" smtClean="0"/>
              <a:t>12-03-2020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1078855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96632F-45FA-45C0-A994-9AAD22865CC0}" type="datetimeFigureOut">
              <a:rPr lang="en-IN" smtClean="0"/>
              <a:t>12-03-2020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3594057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696632F-45FA-45C0-A994-9AAD22865CC0}" type="datetimeFigureOut">
              <a:rPr lang="en-IN" smtClean="0"/>
              <a:t>12-03-2020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4020555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96632F-45FA-45C0-A994-9AAD22865CC0}" type="datetimeFigureOut">
              <a:rPr lang="en-IN" smtClean="0"/>
              <a:t>12-03-2020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470309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696632F-45FA-45C0-A994-9AAD22865CC0}" type="datetimeFigureOut">
              <a:rPr lang="en-IN" smtClean="0"/>
              <a:t>12-03-2020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251123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96632F-45FA-45C0-A994-9AAD22865CC0}" type="datetimeFigureOut">
              <a:rPr lang="en-IN" smtClean="0"/>
              <a:t>12-03-2020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3795923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96632F-45FA-45C0-A994-9AAD22865CC0}" type="datetimeFigureOut">
              <a:rPr lang="en-IN" smtClean="0"/>
              <a:t>12-03-2020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2275859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96632F-45FA-45C0-A994-9AAD22865CC0}" type="datetimeFigureOut">
              <a:rPr lang="en-IN" smtClean="0"/>
              <a:t>12-03-2020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1147157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96632F-45FA-45C0-A994-9AAD22865CC0}" type="datetimeFigureOut">
              <a:rPr lang="en-IN" smtClean="0"/>
              <a:t>12-03-2020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1571976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96632F-45FA-45C0-A994-9AAD22865CC0}" type="datetimeFigureOut">
              <a:rPr lang="en-IN" smtClean="0"/>
              <a:t>12-03-2020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0FF7A5-390E-44CB-8786-D7AB92C69891}"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321401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96632F-45FA-45C0-A994-9AAD22865CC0}" type="datetimeFigureOut">
              <a:rPr lang="en-IN" smtClean="0"/>
              <a:t>12-03-2020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1706770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96632F-45FA-45C0-A994-9AAD22865CC0}" type="datetimeFigureOut">
              <a:rPr lang="en-IN" smtClean="0"/>
              <a:t>12-03-2020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0FF7A5-390E-44CB-8786-D7AB92C69891}"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10498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96632F-45FA-45C0-A994-9AAD22865CC0}" type="datetimeFigureOut">
              <a:rPr lang="en-IN" smtClean="0"/>
              <a:t>12-03-2020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2724361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96632F-45FA-45C0-A994-9AAD22865CC0}" type="datetimeFigureOut">
              <a:rPr lang="en-IN" smtClean="0"/>
              <a:t>12-03-2020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2626578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96632F-45FA-45C0-A994-9AAD22865CC0}" type="datetimeFigureOut">
              <a:rPr lang="en-IN" smtClean="0"/>
              <a:t>12-03-2020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60FF7A5-390E-44CB-8786-D7AB92C69891}" type="slidenum">
              <a:rPr lang="en-IN" smtClean="0"/>
              <a:t>‹#›</a:t>
            </a:fld>
            <a:endParaRPr lang="en-IN"/>
          </a:p>
        </p:txBody>
      </p:sp>
    </p:spTree>
    <p:extLst>
      <p:ext uri="{BB962C8B-B14F-4D97-AF65-F5344CB8AC3E}">
        <p14:creationId xmlns:p14="http://schemas.microsoft.com/office/powerpoint/2010/main" val="664277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696632F-45FA-45C0-A994-9AAD22865CC0}" type="datetimeFigureOut">
              <a:rPr lang="en-IN" smtClean="0"/>
              <a:t>12-03-2020</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60FF7A5-390E-44CB-8786-D7AB92C69891}" type="slidenum">
              <a:rPr lang="en-IN" smtClean="0"/>
              <a:t>‹#›</a:t>
            </a:fld>
            <a:endParaRPr lang="en-IN"/>
          </a:p>
        </p:txBody>
      </p:sp>
    </p:spTree>
    <p:extLst>
      <p:ext uri="{BB962C8B-B14F-4D97-AF65-F5344CB8AC3E}">
        <p14:creationId xmlns:p14="http://schemas.microsoft.com/office/powerpoint/2010/main" val="175587757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B8F68-F5E1-4326-A21D-083F0BAEB5BB}"/>
              </a:ext>
            </a:extLst>
          </p:cNvPr>
          <p:cNvSpPr>
            <a:spLocks noGrp="1"/>
          </p:cNvSpPr>
          <p:nvPr>
            <p:ph type="ctrTitle"/>
          </p:nvPr>
        </p:nvSpPr>
        <p:spPr>
          <a:xfrm>
            <a:off x="1507067" y="1192696"/>
            <a:ext cx="7888724" cy="1046921"/>
          </a:xfrm>
        </p:spPr>
        <p:txBody>
          <a:bodyPr/>
          <a:lstStyle/>
          <a:p>
            <a:pPr algn="ctr"/>
            <a:r>
              <a:rPr lang="en-US" dirty="0"/>
              <a:t>              </a:t>
            </a:r>
            <a:r>
              <a:rPr lang="en-US" sz="4400" dirty="0"/>
              <a:t>FLEXCO Wash-box</a:t>
            </a:r>
            <a:endParaRPr lang="en-IN" sz="4400" dirty="0"/>
          </a:p>
        </p:txBody>
      </p:sp>
      <p:sp>
        <p:nvSpPr>
          <p:cNvPr id="3" name="Subtitle 2">
            <a:extLst>
              <a:ext uri="{FF2B5EF4-FFF2-40B4-BE49-F238E27FC236}">
                <a16:creationId xmlns:a16="http://schemas.microsoft.com/office/drawing/2014/main" id="{AD6C1339-7157-4A41-ABE6-98A4D4FDEB9D}"/>
              </a:ext>
            </a:extLst>
          </p:cNvPr>
          <p:cNvSpPr>
            <a:spLocks noGrp="1"/>
          </p:cNvSpPr>
          <p:nvPr>
            <p:ph type="subTitle" idx="1"/>
          </p:nvPr>
        </p:nvSpPr>
        <p:spPr>
          <a:xfrm>
            <a:off x="1524000" y="2915478"/>
            <a:ext cx="4572000" cy="2342322"/>
          </a:xfrm>
        </p:spPr>
        <p:txBody>
          <a:bodyPr/>
          <a:lstStyle/>
          <a:p>
            <a:endParaRPr lang="en-US" dirty="0"/>
          </a:p>
          <a:p>
            <a:endParaRPr lang="en-US" dirty="0"/>
          </a:p>
        </p:txBody>
      </p:sp>
    </p:spTree>
    <p:extLst>
      <p:ext uri="{BB962C8B-B14F-4D97-AF65-F5344CB8AC3E}">
        <p14:creationId xmlns:p14="http://schemas.microsoft.com/office/powerpoint/2010/main" val="2617172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3E0FE-F637-4A9E-BAAB-D75F766A43EE}"/>
              </a:ext>
            </a:extLst>
          </p:cNvPr>
          <p:cNvSpPr>
            <a:spLocks noGrp="1"/>
          </p:cNvSpPr>
          <p:nvPr>
            <p:ph type="title"/>
          </p:nvPr>
        </p:nvSpPr>
        <p:spPr>
          <a:xfrm>
            <a:off x="1154954" y="838200"/>
            <a:ext cx="8761413" cy="1322389"/>
          </a:xfrm>
        </p:spPr>
        <p:txBody>
          <a:bodyPr>
            <a:normAutofit fontScale="90000"/>
          </a:bodyPr>
          <a:lstStyle/>
          <a:p>
            <a:br>
              <a:rPr lang="en-IN" b="1" i="1" u="sng" dirty="0"/>
            </a:br>
            <a:r>
              <a:rPr lang="en-IN" b="1" i="1" u="sng" dirty="0"/>
              <a:t>Advantages of  </a:t>
            </a:r>
            <a:r>
              <a:rPr lang="en-IN" b="1" i="1" u="sng" dirty="0" err="1"/>
              <a:t>Flexco</a:t>
            </a:r>
            <a:r>
              <a:rPr lang="en-IN" b="1" i="1" u="sng" dirty="0"/>
              <a:t> Wash Box </a:t>
            </a:r>
            <a:br>
              <a:rPr lang="en-IN" dirty="0"/>
            </a:br>
            <a:endParaRPr lang="en-IN" dirty="0"/>
          </a:p>
        </p:txBody>
      </p:sp>
      <p:sp>
        <p:nvSpPr>
          <p:cNvPr id="3" name="Content Placeholder 2">
            <a:extLst>
              <a:ext uri="{FF2B5EF4-FFF2-40B4-BE49-F238E27FC236}">
                <a16:creationId xmlns:a16="http://schemas.microsoft.com/office/drawing/2014/main" id="{4F7B8AAE-833C-4FCC-ADA7-31B1B8E72851}"/>
              </a:ext>
            </a:extLst>
          </p:cNvPr>
          <p:cNvSpPr>
            <a:spLocks noGrp="1"/>
          </p:cNvSpPr>
          <p:nvPr>
            <p:ph idx="1"/>
          </p:nvPr>
        </p:nvSpPr>
        <p:spPr/>
        <p:txBody>
          <a:bodyPr>
            <a:normAutofit fontScale="77500" lnSpcReduction="20000"/>
          </a:bodyPr>
          <a:lstStyle/>
          <a:p>
            <a:pPr marL="0" indent="0">
              <a:buNone/>
            </a:pPr>
            <a:r>
              <a:rPr lang="en-IN" dirty="0"/>
              <a:t> </a:t>
            </a:r>
          </a:p>
          <a:p>
            <a:pPr lvl="0"/>
            <a:r>
              <a:rPr lang="en-IN" dirty="0">
                <a:latin typeface="Arial Rounded MT Bold" panose="020F0704030504030204" pitchFamily="34" charset="0"/>
              </a:rPr>
              <a:t>Belt-washing systems are a proven method to remove residual material from conveyor belts to mandate high efficiency cleaning &amp; thereby reducing losses due to carry backs. This also works in complying environmental issues, regulatory concerns etc. </a:t>
            </a:r>
          </a:p>
          <a:p>
            <a:pPr lvl="0"/>
            <a:r>
              <a:rPr lang="en-IN" dirty="0">
                <a:latin typeface="Arial Rounded MT Bold" panose="020F0704030504030204" pitchFamily="34" charset="0"/>
              </a:rPr>
              <a:t>Wash Box system ensures high degree of cleaning efficiency through our all the seasons of the year. </a:t>
            </a:r>
          </a:p>
          <a:p>
            <a:pPr lvl="0"/>
            <a:r>
              <a:rPr lang="en-IN" dirty="0">
                <a:latin typeface="Arial Rounded MT Bold" panose="020F0704030504030204" pitchFamily="34" charset="0"/>
              </a:rPr>
              <a:t>It provides ultimate cleaning efficiency on a range of conveyor systems.</a:t>
            </a:r>
          </a:p>
          <a:p>
            <a:pPr lvl="0"/>
            <a:r>
              <a:rPr lang="en-IN" dirty="0">
                <a:latin typeface="Arial Rounded MT Bold" panose="020F0704030504030204" pitchFamily="34" charset="0"/>
              </a:rPr>
              <a:t>Washing with Water improves the effectiveness of a cleaning system in a number of ways:   </a:t>
            </a:r>
          </a:p>
          <a:p>
            <a:pPr marL="514350" lvl="0" indent="-514350">
              <a:buFont typeface="+mj-lt"/>
              <a:buAutoNum type="alphaLcParenR"/>
            </a:pPr>
            <a:r>
              <a:rPr lang="en-IN" dirty="0">
                <a:latin typeface="Arial Rounded MT Bold" panose="020F0704030504030204" pitchFamily="34" charset="0"/>
              </a:rPr>
              <a:t>Water “softens” the bulk material, making it easier to remove. </a:t>
            </a:r>
          </a:p>
          <a:p>
            <a:pPr marL="0" indent="0">
              <a:buNone/>
            </a:pPr>
            <a:r>
              <a:rPr lang="en-IN" dirty="0">
                <a:latin typeface="Arial Rounded MT Bold" panose="020F0704030504030204" pitchFamily="34" charset="0"/>
              </a:rPr>
              <a:t>b)     Water keeps the belt-cleaner blades free from build-up, maximizing their cleaning efficiency.  </a:t>
            </a:r>
          </a:p>
          <a:p>
            <a:pPr marL="0" lvl="0" indent="0">
              <a:buNone/>
            </a:pPr>
            <a:r>
              <a:rPr lang="en-IN" dirty="0">
                <a:latin typeface="Arial Rounded MT Bold" panose="020F0704030504030204" pitchFamily="34" charset="0"/>
              </a:rPr>
              <a:t>c)     Water reduces friction between the belt and cleaning blades, decreasing the forces that generate blade and belt wear, which improves the life expectancy of the Belt as well as blades and so extends the maintenance interval &amp; huge saving in operating cost.  </a:t>
            </a:r>
          </a:p>
          <a:p>
            <a:pPr marL="0" indent="0">
              <a:buNone/>
            </a:pPr>
            <a:r>
              <a:rPr lang="en-IN" dirty="0">
                <a:latin typeface="Arial Rounded MT Bold" panose="020F0704030504030204" pitchFamily="34" charset="0"/>
              </a:rPr>
              <a:t> </a:t>
            </a:r>
          </a:p>
          <a:p>
            <a:endParaRPr lang="en-IN" dirty="0"/>
          </a:p>
        </p:txBody>
      </p:sp>
    </p:spTree>
    <p:extLst>
      <p:ext uri="{BB962C8B-B14F-4D97-AF65-F5344CB8AC3E}">
        <p14:creationId xmlns:p14="http://schemas.microsoft.com/office/powerpoint/2010/main" val="1991257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9C095-C9CA-4851-A8C6-48F3E5B15217}"/>
              </a:ext>
            </a:extLst>
          </p:cNvPr>
          <p:cNvSpPr>
            <a:spLocks noGrp="1"/>
          </p:cNvSpPr>
          <p:nvPr>
            <p:ph type="title"/>
          </p:nvPr>
        </p:nvSpPr>
        <p:spPr/>
        <p:txBody>
          <a:bodyPr>
            <a:normAutofit fontScale="90000"/>
          </a:bodyPr>
          <a:lstStyle/>
          <a:p>
            <a:r>
              <a:rPr lang="en-IN" b="1" i="1" u="sng" dirty="0"/>
              <a:t>Features</a:t>
            </a:r>
            <a:br>
              <a:rPr lang="en-IN" b="1" i="1" dirty="0"/>
            </a:br>
            <a:r>
              <a:rPr lang="en-IN" dirty="0"/>
              <a:t> </a:t>
            </a:r>
            <a:br>
              <a:rPr lang="en-IN" dirty="0"/>
            </a:br>
            <a:endParaRPr lang="en-IN" dirty="0"/>
          </a:p>
        </p:txBody>
      </p:sp>
      <p:sp>
        <p:nvSpPr>
          <p:cNvPr id="3" name="Content Placeholder 2">
            <a:extLst>
              <a:ext uri="{FF2B5EF4-FFF2-40B4-BE49-F238E27FC236}">
                <a16:creationId xmlns:a16="http://schemas.microsoft.com/office/drawing/2014/main" id="{71D2CCB5-7675-4262-9A91-3572F0428990}"/>
              </a:ext>
            </a:extLst>
          </p:cNvPr>
          <p:cNvSpPr>
            <a:spLocks noGrp="1"/>
          </p:cNvSpPr>
          <p:nvPr>
            <p:ph idx="1"/>
          </p:nvPr>
        </p:nvSpPr>
        <p:spPr/>
        <p:txBody>
          <a:bodyPr>
            <a:normAutofit lnSpcReduction="10000"/>
          </a:bodyPr>
          <a:lstStyle/>
          <a:p>
            <a:pPr lvl="0"/>
            <a:r>
              <a:rPr lang="en-IN" sz="1500" dirty="0"/>
              <a:t>We provide ultimate cleaning efficiency on a range of conveyor systems.</a:t>
            </a:r>
          </a:p>
          <a:p>
            <a:pPr marL="0" indent="0">
              <a:buNone/>
            </a:pPr>
            <a:r>
              <a:rPr lang="en-IN" sz="1500" dirty="0"/>
              <a:t> </a:t>
            </a:r>
          </a:p>
          <a:p>
            <a:pPr lvl="0"/>
            <a:r>
              <a:rPr lang="en-IN" sz="1500" dirty="0"/>
              <a:t>Each Wash box includes a combination of pressure rollers, spray bars and a recovery system.</a:t>
            </a:r>
          </a:p>
          <a:p>
            <a:pPr marL="0" indent="0">
              <a:buNone/>
            </a:pPr>
            <a:r>
              <a:rPr lang="en-IN" sz="1500" dirty="0"/>
              <a:t> </a:t>
            </a:r>
          </a:p>
          <a:p>
            <a:pPr lvl="0"/>
            <a:r>
              <a:rPr lang="en-IN" sz="1500" dirty="0"/>
              <a:t>We Provides </a:t>
            </a:r>
            <a:r>
              <a:rPr lang="en-IN" sz="1500" b="1" dirty="0"/>
              <a:t>Single Cleaner System</a:t>
            </a:r>
            <a:r>
              <a:rPr lang="en-IN" sz="1500" dirty="0"/>
              <a:t> and </a:t>
            </a:r>
            <a:r>
              <a:rPr lang="en-IN" sz="1500" b="1" dirty="0"/>
              <a:t>Dual Cleaner System</a:t>
            </a:r>
            <a:r>
              <a:rPr lang="en-IN" sz="1500" dirty="0"/>
              <a:t> also.</a:t>
            </a:r>
          </a:p>
          <a:p>
            <a:pPr marL="0" lvl="0" indent="0">
              <a:buNone/>
            </a:pPr>
            <a:r>
              <a:rPr lang="en-IN" sz="1500" b="1" dirty="0"/>
              <a:t>Single Cleaner System</a:t>
            </a:r>
            <a:r>
              <a:rPr lang="en-IN" sz="1500" dirty="0"/>
              <a:t> consist with One Belt Cleaner, One Return Roller, Mounting Hardware, Two Inspection Doors, complete side panel, one on each end of the enclosure. One Spray Bar with nozzles and valves, Centre Discharge Enclosure. </a:t>
            </a:r>
          </a:p>
          <a:p>
            <a:pPr marL="0" lvl="0" indent="0">
              <a:buNone/>
            </a:pPr>
            <a:r>
              <a:rPr lang="en-IN" sz="1500" b="1" dirty="0"/>
              <a:t>Double Cleaner System </a:t>
            </a:r>
            <a:r>
              <a:rPr lang="en-IN" sz="1500" dirty="0"/>
              <a:t>consist with Two belt Cleaners, Three Return Rollers, Mounting Hardware, Two Inspection Doors, complete side panel, one on each end of the enclosure, Four Spray Bars with nozzles and valves, Centre Discharge Enclosure. </a:t>
            </a:r>
          </a:p>
          <a:p>
            <a:pPr marL="0" lvl="0" indent="0">
              <a:buNone/>
            </a:pPr>
            <a:r>
              <a:rPr lang="en-IN" sz="1500" b="1" dirty="0"/>
              <a:t>Wash boxes are available for a range of Belt Widths up to 2000mm wide.    Nonstandard sizes are also available on request.</a:t>
            </a:r>
            <a:endParaRPr lang="en-IN" sz="1500" dirty="0"/>
          </a:p>
          <a:p>
            <a:endParaRPr lang="en-IN" dirty="0"/>
          </a:p>
        </p:txBody>
      </p:sp>
    </p:spTree>
    <p:extLst>
      <p:ext uri="{BB962C8B-B14F-4D97-AF65-F5344CB8AC3E}">
        <p14:creationId xmlns:p14="http://schemas.microsoft.com/office/powerpoint/2010/main" val="2817904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7FC14-CB2A-41F6-9BB1-FC17E2CF7D5A}"/>
              </a:ext>
            </a:extLst>
          </p:cNvPr>
          <p:cNvSpPr>
            <a:spLocks noGrp="1"/>
          </p:cNvSpPr>
          <p:nvPr>
            <p:ph type="title"/>
          </p:nvPr>
        </p:nvSpPr>
        <p:spPr>
          <a:xfrm>
            <a:off x="677334" y="609600"/>
            <a:ext cx="8596668" cy="927652"/>
          </a:xfrm>
        </p:spPr>
        <p:txBody>
          <a:bodyPr>
            <a:normAutofit fontScale="90000"/>
          </a:bodyPr>
          <a:lstStyle/>
          <a:p>
            <a:r>
              <a:rPr lang="en-IN" b="1" i="1" u="sng" dirty="0"/>
              <a:t>Cleaning Process</a:t>
            </a:r>
            <a:br>
              <a:rPr lang="en-IN" dirty="0"/>
            </a:br>
            <a:endParaRPr lang="en-IN" dirty="0"/>
          </a:p>
        </p:txBody>
      </p:sp>
      <p:sp>
        <p:nvSpPr>
          <p:cNvPr id="3" name="Content Placeholder 2">
            <a:extLst>
              <a:ext uri="{FF2B5EF4-FFF2-40B4-BE49-F238E27FC236}">
                <a16:creationId xmlns:a16="http://schemas.microsoft.com/office/drawing/2014/main" id="{9E56AD90-6322-4B7E-B411-2B0A862ABC24}"/>
              </a:ext>
            </a:extLst>
          </p:cNvPr>
          <p:cNvSpPr>
            <a:spLocks noGrp="1"/>
          </p:cNvSpPr>
          <p:nvPr>
            <p:ph idx="1"/>
          </p:nvPr>
        </p:nvSpPr>
        <p:spPr>
          <a:solidFill>
            <a:schemeClr val="bg1"/>
          </a:solidFill>
        </p:spPr>
        <p:txBody>
          <a:bodyPr>
            <a:normAutofit fontScale="25000" lnSpcReduction="20000"/>
          </a:bodyPr>
          <a:lstStyle/>
          <a:p>
            <a:r>
              <a:rPr lang="en-IN" sz="7200" dirty="0">
                <a:cs typeface="Times New Roman" panose="02020603050405020304" pitchFamily="18" charset="0"/>
              </a:rPr>
              <a:t>The most effective way to clean a conveyor belt is with a belt washing system, often referred to as a wash-box. A belt wash-box is a proven method of removing residual material from conveyor belts in applications where environmental issues, regulatory concerns, or other problems mandate high-efficiency cleaning.</a:t>
            </a:r>
          </a:p>
          <a:p>
            <a:pPr marL="0" indent="0">
              <a:buNone/>
            </a:pPr>
            <a:endParaRPr lang="en-IN" sz="7200" dirty="0">
              <a:cs typeface="Times New Roman" panose="02020603050405020304" pitchFamily="18" charset="0"/>
            </a:endParaRPr>
          </a:p>
          <a:p>
            <a:r>
              <a:rPr lang="en-IN" sz="7200" dirty="0">
                <a:cs typeface="Times New Roman" panose="02020603050405020304" pitchFamily="18" charset="0"/>
              </a:rPr>
              <a:t>In the Belt Washing System, as the belt enters the wash-box a set of return idlers stabilizes the belt. Next, a spray bar uniformly sprays the load-carrying width of the belt with water, and the wash-box's first belt cleaner removes most of the residual material from the belt. (The water in the system can be substituted with anti-freeze or dust suppressant chemicals.) Finally, the wash-box's second belt cleaner removes the remaining residual material and begins to dry the belt. (After the wash-box, some variation of a belt drying system, from pressure rollers to squeegee blades to forced-air blowers, might follow, to completely dry the belt.)</a:t>
            </a:r>
          </a:p>
          <a:p>
            <a:endParaRPr lang="en-IN" sz="7200" dirty="0">
              <a:cs typeface="Times New Roman" panose="02020603050405020304" pitchFamily="18" charset="0"/>
            </a:endParaRPr>
          </a:p>
          <a:p>
            <a:pPr marL="0" indent="0">
              <a:buNone/>
            </a:pPr>
            <a:endParaRPr lang="en-IN" sz="7200" dirty="0">
              <a:cs typeface="Times New Roman" panose="02020603050405020304" pitchFamily="18" charset="0"/>
            </a:endParaRPr>
          </a:p>
          <a:p>
            <a:endParaRPr lang="en-IN" dirty="0"/>
          </a:p>
        </p:txBody>
      </p:sp>
    </p:spTree>
    <p:extLst>
      <p:ext uri="{BB962C8B-B14F-4D97-AF65-F5344CB8AC3E}">
        <p14:creationId xmlns:p14="http://schemas.microsoft.com/office/powerpoint/2010/main" val="1247820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972C1-2F76-4DA5-B6CF-00A2F3340134}"/>
              </a:ext>
            </a:extLst>
          </p:cNvPr>
          <p:cNvSpPr>
            <a:spLocks noGrp="1"/>
          </p:cNvSpPr>
          <p:nvPr>
            <p:ph type="title"/>
          </p:nvPr>
        </p:nvSpPr>
        <p:spPr/>
        <p:txBody>
          <a:bodyPr/>
          <a:lstStyle/>
          <a:p>
            <a:r>
              <a:rPr lang="en-IN" b="1" i="1" u="sng" dirty="0"/>
              <a:t>Cleaning Process</a:t>
            </a:r>
            <a:endParaRPr lang="en-IN" dirty="0"/>
          </a:p>
        </p:txBody>
      </p:sp>
      <p:sp>
        <p:nvSpPr>
          <p:cNvPr id="3" name="Content Placeholder 2">
            <a:extLst>
              <a:ext uri="{FF2B5EF4-FFF2-40B4-BE49-F238E27FC236}">
                <a16:creationId xmlns:a16="http://schemas.microsoft.com/office/drawing/2014/main" id="{DADB88B7-D84A-4A07-9950-4269DD0211C2}"/>
              </a:ext>
            </a:extLst>
          </p:cNvPr>
          <p:cNvSpPr>
            <a:spLocks noGrp="1"/>
          </p:cNvSpPr>
          <p:nvPr>
            <p:ph idx="1"/>
          </p:nvPr>
        </p:nvSpPr>
        <p:spPr/>
        <p:txBody>
          <a:bodyPr>
            <a:normAutofit fontScale="92500" lnSpcReduction="20000"/>
          </a:bodyPr>
          <a:lstStyle/>
          <a:p>
            <a:r>
              <a:rPr lang="en-IN" dirty="0">
                <a:cs typeface="Times New Roman" panose="02020603050405020304" pitchFamily="18" charset="0"/>
              </a:rPr>
              <a:t>In addition to the cleaning elements mentioned above, the Wash-box includes arrangements for handling the discharge of the effluent (the slurry of water and removed solids), and for the separation, recycling and/or disposal of the water and the removed material. The system also includes an enclosure, seals to prevent overspray, controls, and access doors to allow inspection and maintenance.</a:t>
            </a:r>
          </a:p>
          <a:p>
            <a:pPr marL="0" indent="0">
              <a:buNone/>
            </a:pPr>
            <a:endParaRPr lang="en-IN" dirty="0">
              <a:cs typeface="Times New Roman" panose="02020603050405020304" pitchFamily="18" charset="0"/>
            </a:endParaRPr>
          </a:p>
          <a:p>
            <a:r>
              <a:rPr lang="en-IN" dirty="0">
                <a:cs typeface="Times New Roman" panose="02020603050405020304" pitchFamily="18" charset="0"/>
              </a:rPr>
              <a:t>Our Wash-box is the ultimate in cleaning the belt - but it is designed to deal with only the final removal of any residual amount of material that passes the upstream cleaning equipment. We, therefore, recommend that at least one primary cleaner and one or two secondary cleaners be used on any conveyor where a wash-box is being considered. These cleaners - placed upstream (i.e. closer to the conveyor's discharge), of the point where the wash-box will be installed - will significantly reduce the amount of carry back to be removed in the wash-box, and result in substantial savings on water usage and operating costs. Without these cleaners, there will be too much carry back material to be removed from the belt by the wash-box, and, therefore, too many solids in the effluent.</a:t>
            </a:r>
          </a:p>
          <a:p>
            <a:endParaRPr lang="en-IN" dirty="0"/>
          </a:p>
        </p:txBody>
      </p:sp>
    </p:spTree>
    <p:extLst>
      <p:ext uri="{BB962C8B-B14F-4D97-AF65-F5344CB8AC3E}">
        <p14:creationId xmlns:p14="http://schemas.microsoft.com/office/powerpoint/2010/main" val="916002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0AFC4-B9AA-411A-B398-7DEAAA62EA86}"/>
              </a:ext>
            </a:extLst>
          </p:cNvPr>
          <p:cNvSpPr>
            <a:spLocks noGrp="1"/>
          </p:cNvSpPr>
          <p:nvPr>
            <p:ph type="title"/>
          </p:nvPr>
        </p:nvSpPr>
        <p:spPr/>
        <p:txBody>
          <a:bodyPr/>
          <a:lstStyle/>
          <a:p>
            <a:r>
              <a:rPr lang="en-US" dirty="0"/>
              <a:t>FLEXCO WASH BOX</a:t>
            </a:r>
            <a:endParaRPr lang="en-IN" dirty="0"/>
          </a:p>
        </p:txBody>
      </p:sp>
      <p:grpSp>
        <p:nvGrpSpPr>
          <p:cNvPr id="7" name="Group 5">
            <a:extLst>
              <a:ext uri="{FF2B5EF4-FFF2-40B4-BE49-F238E27FC236}">
                <a16:creationId xmlns:a16="http://schemas.microsoft.com/office/drawing/2014/main" id="{88993120-AD03-4C4E-BD58-9F2DA6F3ED3B}"/>
              </a:ext>
            </a:extLst>
          </p:cNvPr>
          <p:cNvGrpSpPr>
            <a:grpSpLocks/>
          </p:cNvGrpSpPr>
          <p:nvPr/>
        </p:nvGrpSpPr>
        <p:grpSpPr bwMode="auto">
          <a:xfrm>
            <a:off x="1357745" y="1537252"/>
            <a:ext cx="8761413" cy="4518991"/>
            <a:chOff x="2684" y="1373"/>
            <a:chExt cx="7190" cy="7065"/>
          </a:xfrm>
        </p:grpSpPr>
        <p:sp>
          <p:nvSpPr>
            <p:cNvPr id="8" name="Rectangle 6">
              <a:extLst>
                <a:ext uri="{FF2B5EF4-FFF2-40B4-BE49-F238E27FC236}">
                  <a16:creationId xmlns:a16="http://schemas.microsoft.com/office/drawing/2014/main" id="{A1657DC8-A445-4BF0-B88F-43D943C8D694}"/>
                </a:ext>
              </a:extLst>
            </p:cNvPr>
            <p:cNvSpPr>
              <a:spLocks noChangeArrowheads="1"/>
            </p:cNvSpPr>
            <p:nvPr/>
          </p:nvSpPr>
          <p:spPr bwMode="auto">
            <a:xfrm>
              <a:off x="2906" y="1590"/>
              <a:ext cx="6869" cy="6848"/>
            </a:xfrm>
            <a:prstGeom prst="rect">
              <a:avLst/>
            </a:prstGeom>
            <a:solidFill>
              <a:srgbClr val="000000">
                <a:alpha val="7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pic>
          <p:nvPicPr>
            <p:cNvPr id="1031" name="Picture 7">
              <a:extLst>
                <a:ext uri="{FF2B5EF4-FFF2-40B4-BE49-F238E27FC236}">
                  <a16:creationId xmlns:a16="http://schemas.microsoft.com/office/drawing/2014/main" id="{D858E1A2-6BA9-408D-8F6F-76C739D8D9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3" y="1373"/>
              <a:ext cx="7190" cy="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45661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50A0E-873F-4D02-B463-F3764C76F4B7}"/>
              </a:ext>
            </a:extLst>
          </p:cNvPr>
          <p:cNvSpPr>
            <a:spLocks noGrp="1"/>
          </p:cNvSpPr>
          <p:nvPr>
            <p:ph type="title"/>
          </p:nvPr>
        </p:nvSpPr>
        <p:spPr/>
        <p:txBody>
          <a:bodyPr/>
          <a:lstStyle/>
          <a:p>
            <a:r>
              <a:rPr lang="en-US" dirty="0"/>
              <a:t>Heavy duty secondary cleaner</a:t>
            </a:r>
            <a:endParaRPr lang="en-IN" dirty="0"/>
          </a:p>
        </p:txBody>
      </p:sp>
      <p:pic>
        <p:nvPicPr>
          <p:cNvPr id="6" name="image7.png">
            <a:extLst>
              <a:ext uri="{FF2B5EF4-FFF2-40B4-BE49-F238E27FC236}">
                <a16:creationId xmlns:a16="http://schemas.microsoft.com/office/drawing/2014/main" id="{8F6BD425-B35C-449F-8ADF-BB43622AA298}"/>
              </a:ext>
            </a:extLst>
          </p:cNvPr>
          <p:cNvPicPr>
            <a:picLocks noGrp="1"/>
          </p:cNvPicPr>
          <p:nvPr>
            <p:ph idx="1"/>
          </p:nvPr>
        </p:nvPicPr>
        <p:blipFill>
          <a:blip r:embed="rId2" cstate="print"/>
          <a:stretch>
            <a:fillRect/>
          </a:stretch>
        </p:blipFill>
        <p:spPr>
          <a:xfrm>
            <a:off x="2061733" y="3206068"/>
            <a:ext cx="5828571" cy="1790476"/>
          </a:xfrm>
          <a:prstGeom prst="rect">
            <a:avLst/>
          </a:prstGeom>
        </p:spPr>
      </p:pic>
      <p:sp>
        <p:nvSpPr>
          <p:cNvPr id="7" name="Rectangle 6">
            <a:extLst>
              <a:ext uri="{FF2B5EF4-FFF2-40B4-BE49-F238E27FC236}">
                <a16:creationId xmlns:a16="http://schemas.microsoft.com/office/drawing/2014/main" id="{0B54619B-4A60-4114-B2A6-DBE7B7A8741B}"/>
              </a:ext>
            </a:extLst>
          </p:cNvPr>
          <p:cNvSpPr/>
          <p:nvPr/>
        </p:nvSpPr>
        <p:spPr>
          <a:xfrm>
            <a:off x="6234544" y="2828836"/>
            <a:ext cx="4475020" cy="1200329"/>
          </a:xfrm>
          <a:prstGeom prst="rect">
            <a:avLst/>
          </a:prstGeom>
        </p:spPr>
        <p:txBody>
          <a:bodyPr wrap="square">
            <a:spAutoFit/>
          </a:bodyPr>
          <a:lstStyle/>
          <a:p>
            <a:pPr>
              <a:spcAft>
                <a:spcPts val="0"/>
              </a:spcAft>
            </a:pPr>
            <a:r>
              <a:rPr lang="en-US" dirty="0">
                <a:latin typeface="Calibri" panose="020F0502020204030204" pitchFamily="34" charset="0"/>
                <a:ea typeface="Calibri" panose="020F0502020204030204" pitchFamily="34" charset="0"/>
              </a:rPr>
              <a:t> </a:t>
            </a:r>
            <a:endParaRPr lang="en-IN" sz="1600" dirty="0">
              <a:latin typeface="Calibri" panose="020F0502020204030204" pitchFamily="34" charset="0"/>
              <a:ea typeface="Calibri" panose="020F0502020204030204" pitchFamily="34" charset="0"/>
            </a:endParaRPr>
          </a:p>
          <a:p>
            <a:pPr>
              <a:spcAft>
                <a:spcPts val="0"/>
              </a:spcAft>
            </a:pPr>
            <a:r>
              <a:rPr lang="en-US" dirty="0">
                <a:latin typeface="Calibri" panose="020F0502020204030204" pitchFamily="34" charset="0"/>
                <a:ea typeface="Calibri" panose="020F0502020204030204" pitchFamily="34" charset="0"/>
              </a:rPr>
              <a:t> </a:t>
            </a:r>
            <a:endParaRPr lang="en-IN" sz="1600" dirty="0">
              <a:latin typeface="Calibri" panose="020F0502020204030204" pitchFamily="34" charset="0"/>
              <a:ea typeface="Calibri" panose="020F0502020204030204" pitchFamily="34" charset="0"/>
            </a:endParaRPr>
          </a:p>
          <a:p>
            <a:pPr>
              <a:spcAft>
                <a:spcPts val="0"/>
              </a:spcAft>
            </a:pPr>
            <a:r>
              <a:rPr lang="en-US" dirty="0">
                <a:latin typeface="Calibri" panose="020F0502020204030204" pitchFamily="34" charset="0"/>
                <a:ea typeface="Calibri" panose="020F0502020204030204" pitchFamily="34" charset="0"/>
              </a:rPr>
              <a:t> </a:t>
            </a:r>
            <a:endParaRPr lang="en-IN" sz="1600" dirty="0">
              <a:latin typeface="Calibri" panose="020F0502020204030204" pitchFamily="34" charset="0"/>
              <a:ea typeface="Calibri" panose="020F0502020204030204" pitchFamily="34" charset="0"/>
            </a:endParaRPr>
          </a:p>
          <a:p>
            <a:pPr>
              <a:spcAft>
                <a:spcPts val="0"/>
              </a:spcAft>
            </a:pPr>
            <a:r>
              <a:rPr lang="en-US" dirty="0">
                <a:latin typeface="Calibri" panose="020F0502020204030204" pitchFamily="34" charset="0"/>
                <a:ea typeface="Calibri" panose="020F0502020204030204" pitchFamily="34" charset="0"/>
              </a:rPr>
              <a:t> </a:t>
            </a:r>
            <a:endParaRPr lang="en-IN"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89772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FF23E-D3F4-45CC-BEE3-31C2941540D4}"/>
              </a:ext>
            </a:extLst>
          </p:cNvPr>
          <p:cNvSpPr>
            <a:spLocks noGrp="1"/>
          </p:cNvSpPr>
          <p:nvPr>
            <p:ph type="title"/>
          </p:nvPr>
        </p:nvSpPr>
        <p:spPr/>
        <p:txBody>
          <a:bodyPr/>
          <a:lstStyle/>
          <a:p>
            <a:r>
              <a:rPr lang="en-US" i="1" dirty="0"/>
              <a:t>U-Type® Secondary Cleaner</a:t>
            </a:r>
            <a:br>
              <a:rPr lang="en-IN" dirty="0"/>
            </a:br>
            <a:endParaRPr lang="en-IN" dirty="0"/>
          </a:p>
        </p:txBody>
      </p:sp>
      <p:sp>
        <p:nvSpPr>
          <p:cNvPr id="3" name="Content Placeholder 2">
            <a:extLst>
              <a:ext uri="{FF2B5EF4-FFF2-40B4-BE49-F238E27FC236}">
                <a16:creationId xmlns:a16="http://schemas.microsoft.com/office/drawing/2014/main" id="{F5CE27B5-4AE3-4196-BEF4-07D5FFB6A377}"/>
              </a:ext>
            </a:extLst>
          </p:cNvPr>
          <p:cNvSpPr>
            <a:spLocks noGrp="1"/>
          </p:cNvSpPr>
          <p:nvPr>
            <p:ph idx="1"/>
          </p:nvPr>
        </p:nvSpPr>
        <p:spPr>
          <a:xfrm>
            <a:off x="2341419" y="2603500"/>
            <a:ext cx="7232072" cy="3416300"/>
          </a:xfrm>
        </p:spPr>
        <p:txBody>
          <a:bodyPr/>
          <a:lstStyle/>
          <a:p>
            <a:endParaRPr lang="en-IN" dirty="0"/>
          </a:p>
        </p:txBody>
      </p:sp>
      <p:sp>
        <p:nvSpPr>
          <p:cNvPr id="8" name="Rectangle 6">
            <a:extLst>
              <a:ext uri="{FF2B5EF4-FFF2-40B4-BE49-F238E27FC236}">
                <a16:creationId xmlns:a16="http://schemas.microsoft.com/office/drawing/2014/main" id="{92BF03D6-9765-42CD-B871-D4BE5CCC88AA}"/>
              </a:ext>
            </a:extLst>
          </p:cNvPr>
          <p:cNvSpPr>
            <a:spLocks noChangeArrowheads="1"/>
          </p:cNvSpPr>
          <p:nvPr/>
        </p:nvSpPr>
        <p:spPr bwMode="auto">
          <a:xfrm>
            <a:off x="365125" y="482685"/>
            <a:ext cx="184731"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65125" algn="l"/>
              </a:tabLst>
              <a:defRPr>
                <a:solidFill>
                  <a:schemeClr val="tx1"/>
                </a:solidFill>
                <a:latin typeface="Arial" panose="020B0604020202020204" pitchFamily="34" charset="0"/>
              </a:defRPr>
            </a:lvl1pPr>
            <a:lvl2pPr eaLnBrk="0" fontAlgn="base" hangingPunct="0">
              <a:spcBef>
                <a:spcPct val="0"/>
              </a:spcBef>
              <a:spcAft>
                <a:spcPct val="0"/>
              </a:spcAft>
              <a:tabLst>
                <a:tab pos="365125" algn="l"/>
              </a:tabLst>
              <a:defRPr>
                <a:solidFill>
                  <a:schemeClr val="tx1"/>
                </a:solidFill>
                <a:latin typeface="Arial" panose="020B0604020202020204" pitchFamily="34" charset="0"/>
              </a:defRPr>
            </a:lvl2pPr>
            <a:lvl3pPr eaLnBrk="0" fontAlgn="base" hangingPunct="0">
              <a:spcBef>
                <a:spcPct val="0"/>
              </a:spcBef>
              <a:spcAft>
                <a:spcPct val="0"/>
              </a:spcAft>
              <a:tabLst>
                <a:tab pos="365125" algn="l"/>
              </a:tabLst>
              <a:defRPr>
                <a:solidFill>
                  <a:schemeClr val="tx1"/>
                </a:solidFill>
                <a:latin typeface="Arial" panose="020B0604020202020204" pitchFamily="34" charset="0"/>
              </a:defRPr>
            </a:lvl3pPr>
            <a:lvl4pPr eaLnBrk="0" fontAlgn="base" hangingPunct="0">
              <a:spcBef>
                <a:spcPct val="0"/>
              </a:spcBef>
              <a:spcAft>
                <a:spcPct val="0"/>
              </a:spcAft>
              <a:tabLst>
                <a:tab pos="365125" algn="l"/>
              </a:tabLst>
              <a:defRPr>
                <a:solidFill>
                  <a:schemeClr val="tx1"/>
                </a:solidFill>
                <a:latin typeface="Arial" panose="020B0604020202020204" pitchFamily="34" charset="0"/>
              </a:defRPr>
            </a:lvl4pPr>
            <a:lvl5pPr eaLnBrk="0" fontAlgn="base" hangingPunct="0">
              <a:spcBef>
                <a:spcPct val="0"/>
              </a:spcBef>
              <a:spcAft>
                <a:spcPct val="0"/>
              </a:spcAft>
              <a:tabLst>
                <a:tab pos="365125" algn="l"/>
              </a:tabLst>
              <a:defRPr>
                <a:solidFill>
                  <a:schemeClr val="tx1"/>
                </a:solidFill>
                <a:latin typeface="Arial" panose="020B0604020202020204" pitchFamily="34" charset="0"/>
              </a:defRPr>
            </a:lvl5pPr>
            <a:lvl6pPr eaLnBrk="0" fontAlgn="base" hangingPunct="0">
              <a:spcBef>
                <a:spcPct val="0"/>
              </a:spcBef>
              <a:spcAft>
                <a:spcPct val="0"/>
              </a:spcAft>
              <a:tabLst>
                <a:tab pos="365125" algn="l"/>
              </a:tabLst>
              <a:defRPr>
                <a:solidFill>
                  <a:schemeClr val="tx1"/>
                </a:solidFill>
                <a:latin typeface="Arial" panose="020B0604020202020204" pitchFamily="34" charset="0"/>
              </a:defRPr>
            </a:lvl6pPr>
            <a:lvl7pPr eaLnBrk="0" fontAlgn="base" hangingPunct="0">
              <a:spcBef>
                <a:spcPct val="0"/>
              </a:spcBef>
              <a:spcAft>
                <a:spcPct val="0"/>
              </a:spcAft>
              <a:tabLst>
                <a:tab pos="365125" algn="l"/>
              </a:tabLst>
              <a:defRPr>
                <a:solidFill>
                  <a:schemeClr val="tx1"/>
                </a:solidFill>
                <a:latin typeface="Arial" panose="020B0604020202020204" pitchFamily="34" charset="0"/>
              </a:defRPr>
            </a:lvl7pPr>
            <a:lvl8pPr eaLnBrk="0" fontAlgn="base" hangingPunct="0">
              <a:spcBef>
                <a:spcPct val="0"/>
              </a:spcBef>
              <a:spcAft>
                <a:spcPct val="0"/>
              </a:spcAft>
              <a:tabLst>
                <a:tab pos="365125" algn="l"/>
              </a:tabLst>
              <a:defRPr>
                <a:solidFill>
                  <a:schemeClr val="tx1"/>
                </a:solidFill>
                <a:latin typeface="Arial" panose="020B0604020202020204" pitchFamily="34" charset="0"/>
              </a:defRPr>
            </a:lvl8pPr>
            <a:lvl9pPr eaLnBrk="0" fontAlgn="base" hangingPunct="0">
              <a:spcBef>
                <a:spcPct val="0"/>
              </a:spcBef>
              <a:spcAft>
                <a:spcPct val="0"/>
              </a:spcAft>
              <a:tabLst>
                <a:tab pos="3651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365125" algn="l"/>
              </a:tabLst>
            </a:pPr>
            <a:endParaRPr kumimoji="0" lang="en-US" altLang="en-US" sz="900" b="1" i="0" u="none" strike="noStrike" cap="none" normalizeH="0" baseline="0" dirty="0">
              <a:ln>
                <a:noFill/>
              </a:ln>
              <a:solidFill>
                <a:schemeClr val="tx1"/>
              </a:solidFill>
              <a:effectLst/>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65125" algn="l"/>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 name="Picture 3">
            <a:extLst>
              <a:ext uri="{FF2B5EF4-FFF2-40B4-BE49-F238E27FC236}">
                <a16:creationId xmlns:a16="http://schemas.microsoft.com/office/drawing/2014/main" id="{72077CA3-3368-43E6-82FD-D2A8F3120A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419" y="2603500"/>
            <a:ext cx="7232071" cy="341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8063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B3BF6-4A10-4383-883E-D6519668CC29}"/>
              </a:ext>
            </a:extLst>
          </p:cNvPr>
          <p:cNvSpPr>
            <a:spLocks noGrp="1"/>
          </p:cNvSpPr>
          <p:nvPr>
            <p:ph type="title"/>
          </p:nvPr>
        </p:nvSpPr>
        <p:spPr/>
        <p:txBody>
          <a:bodyPr/>
          <a:lstStyle/>
          <a:p>
            <a:r>
              <a:rPr lang="en-US" dirty="0"/>
              <a:t>CLEANER ADVANTAGES</a:t>
            </a:r>
            <a:endParaRPr lang="en-IN" dirty="0"/>
          </a:p>
        </p:txBody>
      </p:sp>
      <p:sp>
        <p:nvSpPr>
          <p:cNvPr id="3" name="Content Placeholder 2">
            <a:extLst>
              <a:ext uri="{FF2B5EF4-FFF2-40B4-BE49-F238E27FC236}">
                <a16:creationId xmlns:a16="http://schemas.microsoft.com/office/drawing/2014/main" id="{85D3A3E3-9F40-4A90-8C10-FD06A79333D8}"/>
              </a:ext>
            </a:extLst>
          </p:cNvPr>
          <p:cNvSpPr>
            <a:spLocks noGrp="1"/>
          </p:cNvSpPr>
          <p:nvPr>
            <p:ph idx="1"/>
          </p:nvPr>
        </p:nvSpPr>
        <p:spPr>
          <a:xfrm>
            <a:off x="1154954" y="2603500"/>
            <a:ext cx="8825659" cy="4143664"/>
          </a:xfrm>
        </p:spPr>
        <p:txBody>
          <a:bodyPr>
            <a:normAutofit lnSpcReduction="10000"/>
          </a:bodyPr>
          <a:lstStyle/>
          <a:p>
            <a:r>
              <a:rPr lang="en-US" b="1" i="1" dirty="0"/>
              <a:t>A range of secondary cleaners to choose from</a:t>
            </a:r>
            <a:endParaRPr lang="en-IN" b="1" i="1" dirty="0"/>
          </a:p>
          <a:p>
            <a:r>
              <a:rPr lang="en-US" dirty="0"/>
              <a:t>The </a:t>
            </a:r>
            <a:r>
              <a:rPr lang="en-US" dirty="0" err="1"/>
              <a:t>Flexco</a:t>
            </a:r>
            <a:r>
              <a:rPr lang="en-US" dirty="0"/>
              <a:t> Wash Box was designed to accommodate any two secondary cleaners from the </a:t>
            </a:r>
            <a:r>
              <a:rPr lang="en-US" dirty="0" err="1"/>
              <a:t>Flexco</a:t>
            </a:r>
            <a:r>
              <a:rPr lang="en-US" dirty="0"/>
              <a:t> range.</a:t>
            </a:r>
          </a:p>
          <a:p>
            <a:r>
              <a:rPr lang="en-US" b="1" dirty="0"/>
              <a:t>P-Type® Secondary Cleaner. </a:t>
            </a:r>
            <a:r>
              <a:rPr lang="en-US" dirty="0"/>
              <a:t>A compact and reliable choice for maintaining a highly efficient cleaning system.</a:t>
            </a:r>
            <a:endParaRPr lang="en-IN" dirty="0"/>
          </a:p>
          <a:p>
            <a:r>
              <a:rPr lang="en-US" b="1" dirty="0"/>
              <a:t>R-Type® Secondary Cleaner. </a:t>
            </a:r>
            <a:r>
              <a:rPr lang="en-US" dirty="0"/>
              <a:t>Recommended for reversing belts, the R-Type is a versatile and effective choice – regardless of belt direction.</a:t>
            </a:r>
            <a:endParaRPr lang="en-IN" dirty="0"/>
          </a:p>
          <a:p>
            <a:r>
              <a:rPr lang="en-US" b="1" dirty="0"/>
              <a:t>MHS Heavy-Duty Secondary Cleaner. </a:t>
            </a:r>
            <a:r>
              <a:rPr lang="en-US" dirty="0"/>
              <a:t>Designed to deliver and maintain superior cleaning efficiency, even on the most demanding and abusive beltlines with long-lasting performance and low maintenance.</a:t>
            </a:r>
          </a:p>
          <a:p>
            <a:r>
              <a:rPr lang="en-US" b="1" dirty="0"/>
              <a:t>U-Type® Secondary Cleaner. </a:t>
            </a:r>
            <a:r>
              <a:rPr lang="en-US" dirty="0"/>
              <a:t>Designed for constant blade-to-belt contact for the highest cleaning efficiency – especially in tough applications requiring removal of water and sticky carryback materials.</a:t>
            </a:r>
            <a:endParaRPr lang="en-IN" dirty="0"/>
          </a:p>
          <a:p>
            <a:endParaRPr lang="en-US" dirty="0"/>
          </a:p>
          <a:p>
            <a:endParaRPr lang="en-IN" dirty="0"/>
          </a:p>
        </p:txBody>
      </p:sp>
    </p:spTree>
    <p:extLst>
      <p:ext uri="{BB962C8B-B14F-4D97-AF65-F5344CB8AC3E}">
        <p14:creationId xmlns:p14="http://schemas.microsoft.com/office/powerpoint/2010/main" val="2042839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46227-2827-4D28-8F20-532BEA52AA87}"/>
              </a:ext>
            </a:extLst>
          </p:cNvPr>
          <p:cNvSpPr>
            <a:spLocks noGrp="1"/>
          </p:cNvSpPr>
          <p:nvPr>
            <p:ph type="title"/>
          </p:nvPr>
        </p:nvSpPr>
        <p:spPr/>
        <p:txBody>
          <a:bodyPr/>
          <a:lstStyle/>
          <a:p>
            <a:r>
              <a:rPr lang="en-US" dirty="0"/>
              <a:t>CLEANER ADVANTAGES</a:t>
            </a:r>
            <a:endParaRPr lang="en-IN" dirty="0"/>
          </a:p>
        </p:txBody>
      </p:sp>
      <p:sp>
        <p:nvSpPr>
          <p:cNvPr id="3" name="Content Placeholder 2">
            <a:extLst>
              <a:ext uri="{FF2B5EF4-FFF2-40B4-BE49-F238E27FC236}">
                <a16:creationId xmlns:a16="http://schemas.microsoft.com/office/drawing/2014/main" id="{E8252E31-A0D4-46C0-94A7-E0DC9D527EF2}"/>
              </a:ext>
            </a:extLst>
          </p:cNvPr>
          <p:cNvSpPr>
            <a:spLocks noGrp="1"/>
          </p:cNvSpPr>
          <p:nvPr>
            <p:ph idx="1"/>
          </p:nvPr>
        </p:nvSpPr>
        <p:spPr/>
        <p:txBody>
          <a:bodyPr>
            <a:normAutofit/>
          </a:bodyPr>
          <a:lstStyle/>
          <a:p>
            <a:r>
              <a:rPr lang="en-US" b="1" dirty="0"/>
              <a:t>MHS Enhanced Service Advantage Cartridge Heavy-Duty Secondary Cleaner. </a:t>
            </a:r>
            <a:r>
              <a:rPr lang="en-US" dirty="0"/>
              <a:t>The superior cleaning efficiency of the proven MHS Secondary Cleaner with the added benefit of superior, service-friendly cartridge removal.</a:t>
            </a:r>
            <a:endParaRPr lang="en-IN" dirty="0"/>
          </a:p>
          <a:p>
            <a:pPr lvl="0"/>
            <a:r>
              <a:rPr lang="en-US" b="1" dirty="0"/>
              <a:t>P-Type® Enhanced Service Advantage Cartridge Heavy-Duty Secondary Cleaner.</a:t>
            </a:r>
            <a:endParaRPr lang="en-IN" dirty="0"/>
          </a:p>
          <a:p>
            <a:r>
              <a:rPr lang="en-US" dirty="0"/>
              <a:t>Combines the compact and effective P-Type Secondary Cleaner with the easy-to-use cartridge kit.</a:t>
            </a:r>
            <a:endParaRPr lang="en-IN" dirty="0"/>
          </a:p>
          <a:p>
            <a:r>
              <a:rPr lang="en-US" b="1" dirty="0"/>
              <a:t>R-Type® Enhanced Service Advantage Cartridge Heavy-Duty Secondary Cleaner. </a:t>
            </a:r>
            <a:r>
              <a:rPr lang="en-US" dirty="0"/>
              <a:t>A versatile combination of the reversing R-Type Secondary Cleaner with the simple installation and maintenance of the cartridge kit.</a:t>
            </a:r>
            <a:endParaRPr lang="en-IN" dirty="0"/>
          </a:p>
        </p:txBody>
      </p:sp>
    </p:spTree>
    <p:extLst>
      <p:ext uri="{BB962C8B-B14F-4D97-AF65-F5344CB8AC3E}">
        <p14:creationId xmlns:p14="http://schemas.microsoft.com/office/powerpoint/2010/main" val="2616818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8FFE5-A87C-4CEC-80E2-C3835381A2D7}"/>
              </a:ext>
            </a:extLst>
          </p:cNvPr>
          <p:cNvSpPr>
            <a:spLocks noGrp="1"/>
          </p:cNvSpPr>
          <p:nvPr>
            <p:ph type="title"/>
          </p:nvPr>
        </p:nvSpPr>
        <p:spPr/>
        <p:txBody>
          <a:bodyPr/>
          <a:lstStyle/>
          <a:p>
            <a:r>
              <a:rPr lang="en-US" dirty="0"/>
              <a:t>FLEXCO WASH BOX</a:t>
            </a:r>
            <a:endParaRPr lang="en-IN" dirty="0"/>
          </a:p>
        </p:txBody>
      </p:sp>
      <p:sp>
        <p:nvSpPr>
          <p:cNvPr id="3" name="Content Placeholder 2">
            <a:extLst>
              <a:ext uri="{FF2B5EF4-FFF2-40B4-BE49-F238E27FC236}">
                <a16:creationId xmlns:a16="http://schemas.microsoft.com/office/drawing/2014/main" id="{BAA91EA3-9475-4C83-92B7-E86C5C0A0A88}"/>
              </a:ext>
            </a:extLst>
          </p:cNvPr>
          <p:cNvSpPr>
            <a:spLocks noGrp="1"/>
          </p:cNvSpPr>
          <p:nvPr>
            <p:ph idx="1"/>
          </p:nvPr>
        </p:nvSpPr>
        <p:spPr/>
        <p:txBody>
          <a:bodyPr/>
          <a:lstStyle/>
          <a:p>
            <a:r>
              <a:rPr lang="en-US" b="1" dirty="0"/>
              <a:t>Superior Belt Washing for the Toughest Conveying Systems.</a:t>
            </a:r>
            <a:endParaRPr lang="en-IN" dirty="0"/>
          </a:p>
          <a:p>
            <a:r>
              <a:rPr lang="en-US" dirty="0"/>
              <a:t>The </a:t>
            </a:r>
            <a:r>
              <a:rPr lang="en-US" dirty="0" err="1"/>
              <a:t>Flexco</a:t>
            </a:r>
            <a:r>
              <a:rPr lang="en-US" dirty="0"/>
              <a:t> Wash Box is designed to deliver superior cleaning efficiency in applications where the conveyor must be very clean or when head-end cleaning is not enough. Mounted on the return side of the belt, </a:t>
            </a:r>
            <a:r>
              <a:rPr lang="en-US" dirty="0" err="1"/>
              <a:t>Flexco</a:t>
            </a:r>
            <a:r>
              <a:rPr lang="en-US" dirty="0"/>
              <a:t> Wash Boxes are available in galvanized or stainless steel and are equipped with an adjustable hold down roller. Purchased separately from the Wash Box, two belt cleaners can be selected specifically for your application or your budget. Add return side spray bars, and the </a:t>
            </a:r>
            <a:r>
              <a:rPr lang="en-US" dirty="0" err="1"/>
              <a:t>Flexco</a:t>
            </a:r>
            <a:r>
              <a:rPr lang="en-US" dirty="0"/>
              <a:t> Wash Box system provides a high-efficiency customized belt cleaning solution for even the toughest applications.</a:t>
            </a:r>
            <a:endParaRPr lang="en-IN" dirty="0"/>
          </a:p>
        </p:txBody>
      </p:sp>
      <p:sp>
        <p:nvSpPr>
          <p:cNvPr id="4" name="Rectangle 9">
            <a:extLst>
              <a:ext uri="{FF2B5EF4-FFF2-40B4-BE49-F238E27FC236}">
                <a16:creationId xmlns:a16="http://schemas.microsoft.com/office/drawing/2014/main" id="{6DAB8DF6-12A5-4E68-A8D6-A3BDF0BA38E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val="2180088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4FC3F-7D53-4E67-93FA-4EC35262C680}"/>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A8B3A8E5-D7A7-4273-A599-E95FAADE18CF}"/>
              </a:ext>
            </a:extLst>
          </p:cNvPr>
          <p:cNvSpPr>
            <a:spLocks noGrp="1"/>
          </p:cNvSpPr>
          <p:nvPr>
            <p:ph idx="1"/>
          </p:nvPr>
        </p:nvSpPr>
        <p:spPr/>
        <p:txBody>
          <a:bodyPr>
            <a:normAutofit/>
          </a:bodyPr>
          <a:lstStyle/>
          <a:p>
            <a:pPr marL="0" indent="0">
              <a:buNone/>
            </a:pPr>
            <a:r>
              <a:rPr lang="en-US" sz="4800" dirty="0"/>
              <a:t>           </a:t>
            </a:r>
          </a:p>
          <a:p>
            <a:pPr marL="0" indent="0">
              <a:buNone/>
            </a:pPr>
            <a:endParaRPr lang="en-US" sz="4800" dirty="0"/>
          </a:p>
          <a:p>
            <a:r>
              <a:rPr lang="en-US" sz="4800" dirty="0"/>
              <a:t>THANK YOU</a:t>
            </a:r>
            <a:endParaRPr lang="en-IN" sz="4800" dirty="0"/>
          </a:p>
        </p:txBody>
      </p:sp>
    </p:spTree>
    <p:extLst>
      <p:ext uri="{BB962C8B-B14F-4D97-AF65-F5344CB8AC3E}">
        <p14:creationId xmlns:p14="http://schemas.microsoft.com/office/powerpoint/2010/main" val="86428897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142</TotalTime>
  <Words>1075</Words>
  <Application>Microsoft Office PowerPoint</Application>
  <PresentationFormat>Widescreen</PresentationFormat>
  <Paragraphs>54</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Arial Rounded MT Bold</vt:lpstr>
      <vt:lpstr>Calibri</vt:lpstr>
      <vt:lpstr>Trebuchet MS</vt:lpstr>
      <vt:lpstr>Wingdings 3</vt:lpstr>
      <vt:lpstr>Facet</vt:lpstr>
      <vt:lpstr>              FLEXCO Wash-box</vt:lpstr>
      <vt:lpstr> Advantages of  Flexco Wash Box  </vt:lpstr>
      <vt:lpstr>Features   </vt:lpstr>
      <vt:lpstr>Cleaning Process </vt:lpstr>
      <vt:lpstr>Cleaning Process</vt:lpstr>
      <vt:lpstr>FLEXCO WASH BOX</vt:lpstr>
      <vt:lpstr>Heavy duty secondary cleaner</vt:lpstr>
      <vt:lpstr>U-Type® Secondary Cleaner </vt:lpstr>
      <vt:lpstr>CLEANER ADVANTAGES</vt:lpstr>
      <vt:lpstr>CLEANER ADVANTAGES</vt:lpstr>
      <vt:lpstr>FLEXCO WASH BOX</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Wash-box</dc:title>
  <dc:creator>Tapasmi Barik</dc:creator>
  <cp:lastModifiedBy>Tapasmi Barik</cp:lastModifiedBy>
  <cp:revision>12</cp:revision>
  <dcterms:created xsi:type="dcterms:W3CDTF">2020-03-12T10:01:28Z</dcterms:created>
  <dcterms:modified xsi:type="dcterms:W3CDTF">2020-03-12T12:29:52Z</dcterms:modified>
</cp:coreProperties>
</file>